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95C8C2B-0609-45DF-8AA1-4F90235DB442}">
  <a:tblStyle styleId="{495C8C2B-0609-45DF-8AA1-4F90235DB4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5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4.xml"/><Relationship Id="rId21" Type="http://schemas.openxmlformats.org/officeDocument/2006/relationships/font" Target="fonts/Robo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47aeaad986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47aeaad986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Bethany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2 - Penguin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3 - Whistle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4 - Marbl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5 - Beverly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6 - Sunseer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7- Ramora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8 - Godvia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9 - Kyle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10 - Swan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11 - Luanda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47aeaad986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47aeaad986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47aeaad98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47aeaad98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47aeaad986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47aeaad986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47aeaad98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47aeaad98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5a3acd285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5a3acd285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47aeaad986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47aeaad986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5a3acd285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5a3acd285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47aeaad986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47aeaad986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47aeaad98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47aeaad98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7aeaad986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47aeaad986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5c89798be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5c89798be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dndbeyond.com/characters/81423998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dndbeyond.com/characters/81424498" TargetMode="External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dndbeyond.com/characters/81425131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hyperlink" Target="https://www.dndbeyond.com/characters/82759941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dndbeyond.com/characters/82784605" TargetMode="External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dndbeyond.com/characters/81424236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dndbeyond.com/characters/81423555" TargetMode="External"/><Relationship Id="rId4" Type="http://schemas.openxmlformats.org/officeDocument/2006/relationships/hyperlink" Target="https://www.dndbeyond.com/characters/81423555" TargetMode="External"/><Relationship Id="rId5" Type="http://schemas.openxmlformats.org/officeDocument/2006/relationships/hyperlink" Target="https://www.dndbeyond.com/characters/81423555" TargetMode="External"/><Relationship Id="rId6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dndbeyond.com/characters/83996073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100975" y="304800"/>
            <a:ext cx="48516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Bethany de Bolbec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Half Elf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2575" y="191463"/>
            <a:ext cx="3809875" cy="47575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Assistant at the </a:t>
            </a:r>
            <a:r>
              <a:rPr lang="en">
                <a:solidFill>
                  <a:schemeClr val="dk1"/>
                </a:solidFill>
              </a:rPr>
              <a:t>Day Dream</a:t>
            </a:r>
            <a:r>
              <a:rPr lang="en">
                <a:solidFill>
                  <a:schemeClr val="dk1"/>
                </a:solidFill>
              </a:rPr>
              <a:t> Library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Loves to play Viola and wants to prove her worth by joining the Flatcoat Circus.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Currently in a relationship with Desparia.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Currently</a:t>
            </a:r>
            <a:r>
              <a:rPr b="1" lang="en">
                <a:solidFill>
                  <a:schemeClr val="dk1"/>
                </a:solidFill>
              </a:rPr>
              <a:t> Missing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100975" y="304800"/>
            <a:ext cx="4851600" cy="79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Swan 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[Last Name UNKNOWN]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 The Thoughtful Baker Bar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Extremely quick when getting drinks and food.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975" y="152400"/>
            <a:ext cx="3886625" cy="4779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100975" y="304800"/>
            <a:ext cx="4851600" cy="87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Luanda Hushbringer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</a:t>
            </a:r>
            <a:r>
              <a:rPr lang="en">
                <a:solidFill>
                  <a:schemeClr val="dk1"/>
                </a:solidFill>
              </a:rPr>
              <a:t> the Day Dream Library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4" name="Google Shape;134;p23"/>
          <p:cNvPicPr preferRelativeResize="0"/>
          <p:nvPr/>
        </p:nvPicPr>
        <p:blipFill rotWithShape="1">
          <a:blip r:embed="rId3">
            <a:alphaModFix/>
          </a:blip>
          <a:srcRect b="0" l="0" r="9575" t="0"/>
          <a:stretch/>
        </p:blipFill>
        <p:spPr>
          <a:xfrm>
            <a:off x="4292400" y="1182240"/>
            <a:ext cx="4851600" cy="3932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100975" y="304800"/>
            <a:ext cx="4851600" cy="80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Rhino Varaati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Ex-Arm Wrestling Champion of Helmfield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Depressed due to the current </a:t>
            </a:r>
            <a:r>
              <a:rPr lang="en">
                <a:solidFill>
                  <a:schemeClr val="dk1"/>
                </a:solidFill>
              </a:rPr>
              <a:t>state</a:t>
            </a:r>
            <a:r>
              <a:rPr lang="en">
                <a:solidFill>
                  <a:schemeClr val="dk1"/>
                </a:solidFill>
              </a:rPr>
              <a:t> of his life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Family took in Penguin as a child and raised him as </a:t>
            </a:r>
            <a:r>
              <a:rPr lang="en">
                <a:solidFill>
                  <a:schemeClr val="dk1"/>
                </a:solidFill>
              </a:rPr>
              <a:t>their</a:t>
            </a:r>
            <a:r>
              <a:rPr lang="en">
                <a:solidFill>
                  <a:schemeClr val="dk1"/>
                </a:solidFill>
              </a:rPr>
              <a:t> own.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Got crossed at the Party’s celebratory night and attacked Kyle while in a blind rage.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Died due to some unknown force and turning into ash.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1" name="Google Shape;141;p24"/>
          <p:cNvPicPr preferRelativeResize="0"/>
          <p:nvPr/>
        </p:nvPicPr>
        <p:blipFill rotWithShape="1">
          <a:blip r:embed="rId4">
            <a:alphaModFix/>
          </a:blip>
          <a:srcRect b="11940" l="6763" r="14866" t="0"/>
          <a:stretch/>
        </p:blipFill>
        <p:spPr>
          <a:xfrm>
            <a:off x="5336400" y="152400"/>
            <a:ext cx="3043199" cy="483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100975" y="304800"/>
            <a:ext cx="4851600" cy="7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Penguin Varaati/???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Half-Elf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Adopted </a:t>
            </a:r>
            <a:r>
              <a:rPr lang="en">
                <a:solidFill>
                  <a:schemeClr val="dk1"/>
                </a:solidFill>
              </a:rPr>
              <a:t>brother</a:t>
            </a:r>
            <a:r>
              <a:rPr lang="en">
                <a:solidFill>
                  <a:schemeClr val="dk1"/>
                </a:solidFill>
              </a:rPr>
              <a:t> of Rhino’s Family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Very protective over Rhino, and good at calming him down.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Warlock gaining power from the left hand to Verrona’s God.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550" y="203375"/>
            <a:ext cx="3930500" cy="473674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4" name="Google Shape;64;p14"/>
          <p:cNvGraphicFramePr/>
          <p:nvPr/>
        </p:nvGraphicFramePr>
        <p:xfrm>
          <a:off x="100975" y="420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{495C8C2B-0609-45DF-8AA1-4F90235DB442}</a:tableStyleId>
              </a:tblPr>
              <a:tblGrid>
                <a:gridCol w="808600"/>
                <a:gridCol w="808600"/>
                <a:gridCol w="808600"/>
                <a:gridCol w="808600"/>
                <a:gridCol w="808600"/>
                <a:gridCol w="8086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r>
                        <a:rPr lang="en"/>
                        <a:t>8 (+4)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r>
                        <a:rPr lang="en"/>
                        <a:t>7 (+3)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</a:t>
                      </a:r>
                      <a:r>
                        <a:rPr lang="en"/>
                        <a:t>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 (+4)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100975" y="36612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  <a:buSzPts val="1018"/>
              <a:buNone/>
            </a:pPr>
            <a:r>
              <a:rPr b="1" lang="en" sz="243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Level 3 - Warlock</a:t>
            </a:r>
            <a:endParaRPr sz="76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3975" y="56235"/>
            <a:ext cx="5000026" cy="488601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100975" y="304800"/>
            <a:ext cx="4851600" cy="9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Whistle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Wind Genasi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100975" y="909900"/>
            <a:ext cx="4851600" cy="27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Met at the White Basin Hotel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Adventuring</a:t>
            </a:r>
            <a:r>
              <a:rPr lang="en">
                <a:solidFill>
                  <a:schemeClr val="dk1"/>
                </a:solidFill>
              </a:rPr>
              <a:t> with Marble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Fought off Rampaging Rhino.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73" name="Google Shape;73;p15"/>
          <p:cNvGraphicFramePr/>
          <p:nvPr/>
        </p:nvGraphicFramePr>
        <p:xfrm>
          <a:off x="100975" y="420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{495C8C2B-0609-45DF-8AA1-4F90235DB442}</a:tableStyleId>
              </a:tblPr>
              <a:tblGrid>
                <a:gridCol w="808600"/>
                <a:gridCol w="808600"/>
                <a:gridCol w="808600"/>
                <a:gridCol w="808600"/>
                <a:gridCol w="808600"/>
                <a:gridCol w="8086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</a:t>
                      </a:r>
                      <a:r>
                        <a:rPr lang="en"/>
                        <a:t> (+2)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 (+2)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</a:t>
                      </a:r>
                      <a:r>
                        <a:rPr lang="en"/>
                        <a:t>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</a:t>
                      </a:r>
                      <a:r>
                        <a:rPr lang="en"/>
                        <a:t>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100975" y="36612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  <a:buSzPts val="1018"/>
              <a:buNone/>
            </a:pPr>
            <a:r>
              <a:rPr b="1" lang="en" sz="243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Level 3 - Rogue</a:t>
            </a:r>
            <a:endParaRPr sz="76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100975" y="304800"/>
            <a:ext cx="4851600" cy="9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Marble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Half Orc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100975" y="909900"/>
            <a:ext cx="4851600" cy="27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Met at the White Basin Hotel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Adventuring with Whistle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Fought off Rampaging Rhino.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Grippers out- no boots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81" name="Google Shape;81;p16"/>
          <p:cNvGraphicFramePr/>
          <p:nvPr/>
        </p:nvGraphicFramePr>
        <p:xfrm>
          <a:off x="100975" y="420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{495C8C2B-0609-45DF-8AA1-4F90235DB442}</a:tableStyleId>
              </a:tblPr>
              <a:tblGrid>
                <a:gridCol w="808600"/>
                <a:gridCol w="808600"/>
                <a:gridCol w="808600"/>
                <a:gridCol w="808600"/>
                <a:gridCol w="808600"/>
                <a:gridCol w="8086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 (+3)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</a:t>
                      </a:r>
                      <a:r>
                        <a:rPr lang="en"/>
                        <a:t>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 (+3)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</a:t>
                      </a:r>
                      <a:r>
                        <a:rPr lang="en"/>
                        <a:t>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r>
                        <a:rPr lang="en"/>
                        <a:t> (-2)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100975" y="36612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  <a:buSzPts val="1018"/>
              <a:buNone/>
            </a:pPr>
            <a:r>
              <a:rPr b="1" lang="en" sz="243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Level 3 - Fighter</a:t>
            </a:r>
            <a:endParaRPr sz="765">
              <a:solidFill>
                <a:schemeClr val="dk1"/>
              </a:solidFill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9675" y="-235700"/>
            <a:ext cx="3243199" cy="54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100975" y="304800"/>
            <a:ext cx="4851600" cy="9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Beverly Caskbow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Half Orc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100975" y="909900"/>
            <a:ext cx="4851600" cy="27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 the Flowing Hammer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Got her scar from the Helmfield Cave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Joined you in the Helmfield Cave.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Scared to go out on more adventures and is comfortable working as a blacksmith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7850" y="76200"/>
            <a:ext cx="3209267" cy="49910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1" name="Google Shape;91;p17"/>
          <p:cNvGraphicFramePr/>
          <p:nvPr/>
        </p:nvGraphicFramePr>
        <p:xfrm>
          <a:off x="100975" y="420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{495C8C2B-0609-45DF-8AA1-4F90235DB442}</a:tableStyleId>
              </a:tblPr>
              <a:tblGrid>
                <a:gridCol w="808600"/>
                <a:gridCol w="808600"/>
                <a:gridCol w="808600"/>
                <a:gridCol w="808600"/>
                <a:gridCol w="808600"/>
                <a:gridCol w="8086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 (+4)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 (-1)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 (+4)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 (-2)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 (-2)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100975" y="36612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  <a:buSzPts val="1018"/>
              <a:buNone/>
            </a:pPr>
            <a:r>
              <a:rPr b="1" lang="en" sz="243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Level 3 - Barbarian</a:t>
            </a:r>
            <a:endParaRPr sz="76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100975" y="304800"/>
            <a:ext cx="4851600" cy="8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Sunseer Leonhard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</a:t>
            </a:r>
            <a:r>
              <a:rPr lang="en">
                <a:solidFill>
                  <a:schemeClr val="dk1"/>
                </a:solidFill>
              </a:rPr>
              <a:t> the White Basin Hotel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Upset due to the loss of his lovely wife but </a:t>
            </a:r>
            <a:r>
              <a:rPr lang="en">
                <a:solidFill>
                  <a:schemeClr val="dk1"/>
                </a:solidFill>
              </a:rPr>
              <a:t>wants</a:t>
            </a:r>
            <a:r>
              <a:rPr lang="en">
                <a:solidFill>
                  <a:schemeClr val="dk1"/>
                </a:solidFill>
              </a:rPr>
              <a:t> to try and move on.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975" y="152400"/>
            <a:ext cx="387849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100975" y="304800"/>
            <a:ext cx="4851600" cy="8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Ramora [Last Name </a:t>
            </a: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UNKNOWN</a:t>
            </a: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]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High Elf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Traveling Adventurer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Works Part-Time at the Day Dream Library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Extremely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interested</a:t>
            </a:r>
            <a:r>
              <a:rPr lang="en">
                <a:solidFill>
                  <a:schemeClr val="dk1"/>
                </a:solidFill>
              </a:rPr>
              <a:t> in any ancient artifact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04975" y="76200"/>
            <a:ext cx="345488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100975" y="304800"/>
            <a:ext cx="4851600" cy="12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Godvia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Commonbrook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 b="1" sz="3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100975" y="1168175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Mayor of Helmfield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Her motto: “</a:t>
            </a:r>
            <a:r>
              <a:rPr i="1" lang="en">
                <a:solidFill>
                  <a:schemeClr val="dk1"/>
                </a:solidFill>
              </a:rPr>
              <a:t>The people are first, the government is corrupt and make everyone happy!</a:t>
            </a:r>
            <a:r>
              <a:rPr lang="en">
                <a:solidFill>
                  <a:schemeClr val="dk1"/>
                </a:solidFill>
              </a:rPr>
              <a:t>”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5850" y="9500"/>
            <a:ext cx="44137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100975" y="3048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Kyle ???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Beat Rhino in Arm Wrestling due to the help of the party.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Is scared of Rhino.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Has </a:t>
            </a:r>
            <a:r>
              <a:rPr lang="en">
                <a:solidFill>
                  <a:schemeClr val="dk1"/>
                </a:solidFill>
              </a:rPr>
              <a:t>Third</a:t>
            </a:r>
            <a:r>
              <a:rPr lang="en">
                <a:solidFill>
                  <a:schemeClr val="dk1"/>
                </a:solidFill>
              </a:rPr>
              <a:t> Degree Burns on his </a:t>
            </a:r>
            <a:r>
              <a:rPr lang="en">
                <a:solidFill>
                  <a:schemeClr val="dk1"/>
                </a:solidFill>
              </a:rPr>
              <a:t>right</a:t>
            </a:r>
            <a:r>
              <a:rPr lang="en">
                <a:solidFill>
                  <a:schemeClr val="dk1"/>
                </a:solidFill>
              </a:rPr>
              <a:t> arm to his chin.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975" y="152400"/>
            <a:ext cx="363771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